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36"/>
  </p:notesMasterIdLst>
  <p:sldIdLst>
    <p:sldId id="257" r:id="rId2"/>
    <p:sldId id="260" r:id="rId3"/>
    <p:sldId id="2134805643" r:id="rId4"/>
    <p:sldId id="259" r:id="rId5"/>
    <p:sldId id="2134805644" r:id="rId6"/>
    <p:sldId id="2134805670" r:id="rId7"/>
    <p:sldId id="2134805656" r:id="rId8"/>
    <p:sldId id="2134805669" r:id="rId9"/>
    <p:sldId id="2134805659" r:id="rId10"/>
    <p:sldId id="2134805657" r:id="rId11"/>
    <p:sldId id="2134805649" r:id="rId12"/>
    <p:sldId id="2134805658" r:id="rId13"/>
    <p:sldId id="2134805665" r:id="rId14"/>
    <p:sldId id="2134805661" r:id="rId15"/>
    <p:sldId id="2134805664" r:id="rId16"/>
    <p:sldId id="2134805667" r:id="rId17"/>
    <p:sldId id="2134805623" r:id="rId18"/>
    <p:sldId id="2134805624" r:id="rId19"/>
    <p:sldId id="2134805645" r:id="rId20"/>
    <p:sldId id="2134805647" r:id="rId21"/>
    <p:sldId id="2134805648" r:id="rId22"/>
    <p:sldId id="2134805650" r:id="rId23"/>
    <p:sldId id="2134805651" r:id="rId24"/>
    <p:sldId id="2134805652" r:id="rId25"/>
    <p:sldId id="2134805628" r:id="rId26"/>
    <p:sldId id="2134805632" r:id="rId27"/>
    <p:sldId id="2134805646" r:id="rId28"/>
    <p:sldId id="2134805655" r:id="rId29"/>
    <p:sldId id="2134805660" r:id="rId30"/>
    <p:sldId id="2134805653" r:id="rId31"/>
    <p:sldId id="2134805666" r:id="rId32"/>
    <p:sldId id="2134805654" r:id="rId33"/>
    <p:sldId id="2134805668" r:id="rId34"/>
    <p:sldId id="2134805636" r:id="rId3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Nunito Light" pitchFamily="2" charset="0"/>
      <p:regular r:id="rId41"/>
      <p:bold r:id="rId42"/>
      <p:italic r:id="rId43"/>
      <p:boldItalic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  <p:embeddedFont>
      <p:font typeface="Proxima Nova Semibold" panose="020B0604020202020204" charset="0"/>
      <p:regular r:id="rId49"/>
      <p:bold r:id="rId50"/>
      <p:boldItalic r:id="rId51"/>
    </p:embeddedFont>
  </p:embeddedFontLst>
  <p:custDataLst>
    <p:tags r:id="rId5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AY 1" id="{ED8CE3EA-4DF3-40AA-BAC0-65ED8C702496}">
          <p14:sldIdLst>
            <p14:sldId id="257"/>
            <p14:sldId id="260"/>
            <p14:sldId id="2134805643"/>
            <p14:sldId id="259"/>
            <p14:sldId id="2134805644"/>
            <p14:sldId id="2134805670"/>
            <p14:sldId id="2134805656"/>
            <p14:sldId id="2134805669"/>
            <p14:sldId id="2134805659"/>
            <p14:sldId id="2134805657"/>
            <p14:sldId id="2134805649"/>
            <p14:sldId id="2134805658"/>
            <p14:sldId id="2134805665"/>
            <p14:sldId id="2134805661"/>
            <p14:sldId id="2134805664"/>
            <p14:sldId id="2134805667"/>
            <p14:sldId id="2134805623"/>
          </p14:sldIdLst>
        </p14:section>
        <p14:section name="DAY 2" id="{B8F47FBF-261C-45AB-9699-93D8EBB752AF}">
          <p14:sldIdLst>
            <p14:sldId id="2134805624"/>
            <p14:sldId id="2134805645"/>
            <p14:sldId id="2134805647"/>
            <p14:sldId id="2134805648"/>
            <p14:sldId id="2134805650"/>
            <p14:sldId id="2134805651"/>
            <p14:sldId id="2134805652"/>
            <p14:sldId id="2134805628"/>
          </p14:sldIdLst>
        </p14:section>
        <p14:section name="DAY 3" id="{5D0F0A9C-1E26-41DD-B5D0-5AAB43A83649}">
          <p14:sldIdLst>
            <p14:sldId id="2134805632"/>
            <p14:sldId id="2134805646"/>
            <p14:sldId id="2134805655"/>
            <p14:sldId id="2134805660"/>
            <p14:sldId id="2134805653"/>
            <p14:sldId id="2134805666"/>
            <p14:sldId id="2134805654"/>
            <p14:sldId id="2134805668"/>
            <p14:sldId id="21348056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6357" autoAdjust="0"/>
  </p:normalViewPr>
  <p:slideViewPr>
    <p:cSldViewPr snapToGrid="0">
      <p:cViewPr varScale="1">
        <p:scale>
          <a:sx n="148" d="100"/>
          <a:sy n="148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12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2 Lines">
  <p:cSld name="BLANK_1_1_1_1_2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7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body" idx="3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Short Title">
  <p:cSld name="TITLE_AND_BODY_4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3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A9E3-638D-4346-A3C8-DBA9C213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300050"/>
            <a:ext cx="5795158" cy="1692600"/>
          </a:xfrm>
        </p:spPr>
        <p:txBody>
          <a:bodyPr/>
          <a:lstStyle/>
          <a:p>
            <a:r>
              <a:rPr lang="en-US" dirty="0"/>
              <a:t>Azure Infrastructure as Code Bootcamp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11019-6E57-41DA-B18E-54A697BA30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7174" y="3354600"/>
            <a:ext cx="5184825" cy="947700"/>
          </a:xfrm>
        </p:spPr>
        <p:txBody>
          <a:bodyPr/>
          <a:lstStyle/>
          <a:p>
            <a:r>
              <a:rPr lang="en-US" sz="2000" dirty="0"/>
              <a:t>Azure Identity and Access Management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7F616-D019-496A-95EA-2ACA67ABDD2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Products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F6FA945-5898-5B17-56C2-F77C3D980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</p:spPr>
        <p:txBody>
          <a:bodyPr/>
          <a:lstStyle/>
          <a:p>
            <a:r>
              <a:rPr lang="en-US" sz="2200" dirty="0"/>
              <a:t>Microsoft </a:t>
            </a:r>
            <a:r>
              <a:rPr lang="en-US" sz="2200" dirty="0" err="1"/>
              <a:t>Entra</a:t>
            </a:r>
            <a:endParaRPr lang="en-US" sz="2200" dirty="0"/>
          </a:p>
          <a:p>
            <a:pPr lvl="1"/>
            <a:r>
              <a:rPr lang="en-US" sz="2000" dirty="0"/>
              <a:t>Azure Active Directory (AD)</a:t>
            </a:r>
          </a:p>
          <a:p>
            <a:pPr lvl="1"/>
            <a:r>
              <a:rPr lang="en-US" sz="2000" dirty="0"/>
              <a:t>Microsoft </a:t>
            </a:r>
            <a:r>
              <a:rPr lang="en-US" sz="2000" dirty="0" err="1"/>
              <a:t>Entra</a:t>
            </a:r>
            <a:r>
              <a:rPr lang="en-US" sz="2000" dirty="0"/>
              <a:t> Permissions Management</a:t>
            </a:r>
          </a:p>
          <a:p>
            <a:pPr lvl="1"/>
            <a:r>
              <a:rPr lang="en-US" sz="2000" dirty="0"/>
              <a:t>Microsoft </a:t>
            </a:r>
            <a:r>
              <a:rPr lang="en-US" sz="2000" dirty="0" err="1"/>
              <a:t>Entra</a:t>
            </a:r>
            <a:r>
              <a:rPr lang="en-US" sz="2000" dirty="0"/>
              <a:t> Verified ID</a:t>
            </a:r>
          </a:p>
          <a:p>
            <a:r>
              <a:rPr lang="en-US" sz="2200" dirty="0"/>
              <a:t>Azure AD Business-to-Business (B2B) </a:t>
            </a:r>
          </a:p>
          <a:p>
            <a:r>
              <a:rPr lang="en-US" sz="2200" dirty="0"/>
              <a:t>Azure AD Business-to-Consumer (B2C)</a:t>
            </a:r>
          </a:p>
          <a:p>
            <a:r>
              <a:rPr lang="en-US" sz="2200" dirty="0"/>
              <a:t>Azure AD Domain Services (AADDS)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389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Identity Scenario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timw.info/az500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E4E6057-C014-669A-2F91-8F9950F9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776" y="868856"/>
            <a:ext cx="4452448" cy="4204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263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Conditional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timw.info/2t1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96E636-DB15-1B58-77C7-148FCBD09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21" y="959545"/>
            <a:ext cx="7184457" cy="358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9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Conditional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timw.info/29f</a:t>
            </a:r>
          </a:p>
        </p:txBody>
      </p:sp>
      <p:pic>
        <p:nvPicPr>
          <p:cNvPr id="1026" name="Picture 2" descr="A diagram showing how Conditional Access works in Azure A D.">
            <a:extLst>
              <a:ext uri="{FF2B5EF4-FFF2-40B4-BE49-F238E27FC236}">
                <a16:creationId xmlns:a16="http://schemas.microsoft.com/office/drawing/2014/main" id="{C77E28D5-F766-537B-B60B-9EF0AD64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54" y="989048"/>
            <a:ext cx="8278091" cy="345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575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</a:p>
        </p:txBody>
      </p:sp>
      <p:pic>
        <p:nvPicPr>
          <p:cNvPr id="4" name="Picture 2" descr="Secure hybrid network architecture with Active Directory">
            <a:extLst>
              <a:ext uri="{FF2B5EF4-FFF2-40B4-BE49-F238E27FC236}">
                <a16:creationId xmlns:a16="http://schemas.microsoft.com/office/drawing/2014/main" id="{BD19E6A6-5BCA-061B-3678-12E68DD7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52" y="971015"/>
            <a:ext cx="7698895" cy="347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189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Service Principals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7F6B4-A501-A1B7-AAA5-401AD88EA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908747"/>
            <a:ext cx="6180952" cy="39238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304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Entitlement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  <a:r>
              <a:rPr lang="en-US" dirty="0" err="1"/>
              <a:t>kii</a:t>
            </a:r>
            <a:endParaRPr lang="en-US" dirty="0"/>
          </a:p>
        </p:txBody>
      </p:sp>
      <p:pic>
        <p:nvPicPr>
          <p:cNvPr id="4098" name="Picture 2" descr="Entitlement management overview">
            <a:extLst>
              <a:ext uri="{FF2B5EF4-FFF2-40B4-BE49-F238E27FC236}">
                <a16:creationId xmlns:a16="http://schemas.microsoft.com/office/drawing/2014/main" id="{2B007684-2D80-ADD1-088C-E6C662FC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80" y="916317"/>
            <a:ext cx="4874140" cy="414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102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68158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673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Azure Roles and Custom Roles</a:t>
            </a:r>
          </a:p>
          <a:p>
            <a:r>
              <a:rPr lang="en-US" sz="2200" dirty="0"/>
              <a:t>Azure AD Privileged Identity Management </a:t>
            </a:r>
          </a:p>
          <a:p>
            <a:r>
              <a:rPr lang="en-US" sz="2200" dirty="0"/>
              <a:t>Managing Management vs Data Plane Access</a:t>
            </a:r>
          </a:p>
          <a:p>
            <a:r>
              <a:rPr lang="en-US" sz="2200" dirty="0"/>
              <a:t>Azure Policy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Day 2 Learning Goals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399C8C-7C27-6ED1-B977-446E7ACCECDC}"/>
              </a:ext>
            </a:extLst>
          </p:cNvPr>
          <p:cNvSpPr/>
          <p:nvPr/>
        </p:nvSpPr>
        <p:spPr>
          <a:xfrm>
            <a:off x="2886525" y="4124632"/>
            <a:ext cx="3352800" cy="505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Authorization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21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AEFE5-BF67-4C6D-8A75-ADEF7F0D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1E8C1-277C-4022-97F1-9E36244E87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@TechTrainerTim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6DE521-5675-403A-A790-7B9D17C5C9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timw.info/</a:t>
            </a:r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498E75-F304-4D97-ADC9-539525DC781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timothywarner316@gmail.com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894B21-582B-25D8-A0A9-E6E7C66B9D55}"/>
              </a:ext>
            </a:extLst>
          </p:cNvPr>
          <p:cNvGrpSpPr/>
          <p:nvPr/>
        </p:nvGrpSpPr>
        <p:grpSpPr>
          <a:xfrm>
            <a:off x="4299660" y="1831096"/>
            <a:ext cx="1763778" cy="510571"/>
            <a:chOff x="4212447" y="1965599"/>
            <a:chExt cx="1763778" cy="510571"/>
          </a:xfrm>
        </p:grpSpPr>
        <p:pic>
          <p:nvPicPr>
            <p:cNvPr id="1026" name="Picture 2" descr="MVP Logo">
              <a:extLst>
                <a:ext uri="{FF2B5EF4-FFF2-40B4-BE49-F238E27FC236}">
                  <a16:creationId xmlns:a16="http://schemas.microsoft.com/office/drawing/2014/main" id="{6E2C6495-DA19-4D4D-AF0C-4940FC2B6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2447" y="1965599"/>
              <a:ext cx="469123" cy="469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CT logo">
              <a:extLst>
                <a:ext uri="{FF2B5EF4-FFF2-40B4-BE49-F238E27FC236}">
                  <a16:creationId xmlns:a16="http://schemas.microsoft.com/office/drawing/2014/main" id="{AB16E987-401F-40F6-98E6-F811B3461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274" y="1984547"/>
              <a:ext cx="469124" cy="469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54F13A2-B818-4BE2-8B0A-43090B0E3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654" y="1965599"/>
              <a:ext cx="510571" cy="51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7D251-541D-4B34-ABFC-CF82BC444D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67" b="2506"/>
          <a:stretch/>
        </p:blipFill>
        <p:spPr>
          <a:xfrm rot="5400000">
            <a:off x="-35789" y="1434146"/>
            <a:ext cx="2864594" cy="2275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33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Tenants and Subscriptions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timw.info/az500</a:t>
            </a:r>
          </a:p>
        </p:txBody>
      </p:sp>
      <p:pic>
        <p:nvPicPr>
          <p:cNvPr id="4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0359ACE1-23F0-6FF1-A4AA-ED9B635CA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43" y="848075"/>
            <a:ext cx="3804062" cy="421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2387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timw.info/az500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BCDFF-1527-BE82-C9C1-4391FACE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270" y="893080"/>
            <a:ext cx="3626442" cy="400359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5E572D-3CCC-588E-AF75-764422E53DB9}"/>
              </a:ext>
            </a:extLst>
          </p:cNvPr>
          <p:cNvSpPr/>
          <p:nvPr/>
        </p:nvSpPr>
        <p:spPr>
          <a:xfrm>
            <a:off x="4890655" y="1011380"/>
            <a:ext cx="2358736" cy="2245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160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PIM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BA013-76B8-A9D3-C5D5-9CF0E041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1124724"/>
            <a:ext cx="8851392" cy="3189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699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Policy &amp; Machine Configuration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  <a:r>
              <a:rPr lang="en-US" dirty="0" err="1"/>
              <a:t>kkz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35A75-2C6C-F696-B5C7-D34FD5FB306B}"/>
              </a:ext>
            </a:extLst>
          </p:cNvPr>
          <p:cNvSpPr txBox="1"/>
          <p:nvPr/>
        </p:nvSpPr>
        <p:spPr>
          <a:xfrm>
            <a:off x="2260397" y="2278416"/>
            <a:ext cx="463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F20C0A1-7C22-E1DD-4D88-7B83DABF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6" y="937497"/>
            <a:ext cx="8127188" cy="35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700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Content Placeholder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3681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61129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607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Azure AD Hybrid Identity</a:t>
            </a:r>
          </a:p>
          <a:p>
            <a:r>
              <a:rPr lang="en-US" sz="2200" dirty="0"/>
              <a:t>Azure AD Guest Users</a:t>
            </a:r>
          </a:p>
          <a:p>
            <a:r>
              <a:rPr lang="en-US" sz="2200" dirty="0"/>
              <a:t>Azure AD B2C</a:t>
            </a:r>
          </a:p>
          <a:p>
            <a:r>
              <a:rPr lang="en-US" sz="2200" dirty="0"/>
              <a:t>Azure App Service Authentication</a:t>
            </a:r>
          </a:p>
          <a:p>
            <a:r>
              <a:rPr lang="en-US" sz="2200" dirty="0"/>
              <a:t>Azure Log Analytics</a:t>
            </a:r>
          </a:p>
          <a:p>
            <a:r>
              <a:rPr lang="en-US" sz="2200" dirty="0"/>
              <a:t>Microsoft Defender for Cloud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Day 3 Learning Goals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7556BC-E766-F76F-2182-B86960BC8A7D}"/>
              </a:ext>
            </a:extLst>
          </p:cNvPr>
          <p:cNvSpPr/>
          <p:nvPr/>
        </p:nvSpPr>
        <p:spPr>
          <a:xfrm>
            <a:off x="2886525" y="4124632"/>
            <a:ext cx="3352800" cy="505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Accounting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69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B2B Collaboration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timw.info/7o8</a:t>
            </a:r>
          </a:p>
        </p:txBody>
      </p:sp>
      <p:pic>
        <p:nvPicPr>
          <p:cNvPr id="7170" name="Picture 2" descr="Screenshot showing the redemption flow diagram">
            <a:extLst>
              <a:ext uri="{FF2B5EF4-FFF2-40B4-BE49-F238E27FC236}">
                <a16:creationId xmlns:a16="http://schemas.microsoft.com/office/drawing/2014/main" id="{03B81FB1-4E68-87BA-4B59-2EB56C96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834" y="848075"/>
            <a:ext cx="3554331" cy="42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5364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</a:p>
        </p:txBody>
      </p:sp>
      <p:pic>
        <p:nvPicPr>
          <p:cNvPr id="4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8726B465-DFAA-71C2-8FAE-877B01C67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20" y="723758"/>
            <a:ext cx="8375759" cy="38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493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Day 1</a:t>
            </a:r>
          </a:p>
          <a:p>
            <a:pPr lvl="1"/>
            <a:r>
              <a:rPr lang="en-US" sz="2200" dirty="0"/>
              <a:t>Authentication</a:t>
            </a:r>
          </a:p>
          <a:p>
            <a:r>
              <a:rPr lang="en-US" sz="2400" dirty="0"/>
              <a:t>Day 2</a:t>
            </a:r>
          </a:p>
          <a:p>
            <a:pPr lvl="1"/>
            <a:r>
              <a:rPr lang="en-US" sz="2200" dirty="0"/>
              <a:t>Authorization</a:t>
            </a:r>
          </a:p>
          <a:p>
            <a:r>
              <a:rPr lang="en-US" sz="2400" dirty="0"/>
              <a:t>Day 3</a:t>
            </a:r>
          </a:p>
          <a:p>
            <a:pPr lvl="1"/>
            <a:r>
              <a:rPr lang="en-US" sz="2200" dirty="0"/>
              <a:t>Accounting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5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Hybrid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timw.info/az500</a:t>
            </a:r>
          </a:p>
        </p:txBody>
      </p:sp>
      <p:pic>
        <p:nvPicPr>
          <p:cNvPr id="4" name="Picture 6" descr="What is Azure AD Connect">
            <a:extLst>
              <a:ext uri="{FF2B5EF4-FFF2-40B4-BE49-F238E27FC236}">
                <a16:creationId xmlns:a16="http://schemas.microsoft.com/office/drawing/2014/main" id="{B71A805A-5289-32D4-3D89-C64A7564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959" y="848075"/>
            <a:ext cx="5850082" cy="41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8906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Log 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</a:t>
            </a:r>
            <a:r>
              <a:rPr lang="en-US" dirty="0" err="1"/>
              <a:t>qxz</a:t>
            </a:r>
            <a:endParaRPr lang="en-US" dirty="0"/>
          </a:p>
        </p:txBody>
      </p:sp>
      <p:pic>
        <p:nvPicPr>
          <p:cNvPr id="3074" name="Picture 2" descr="High level architecture of Azure Monitor">
            <a:extLst>
              <a:ext uri="{FF2B5EF4-FFF2-40B4-BE49-F238E27FC236}">
                <a16:creationId xmlns:a16="http://schemas.microsoft.com/office/drawing/2014/main" id="{63280495-9A38-F296-6DDF-A5B09456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222" y="939511"/>
            <a:ext cx="6490855" cy="35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4373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Microsoft Defender for Cloud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timw.info/1on</a:t>
            </a:r>
          </a:p>
        </p:txBody>
      </p:sp>
      <p:pic>
        <p:nvPicPr>
          <p:cNvPr id="5122" name="Picture 2" descr="Focus on the assessment features of Microsoft Defender for Cloud.">
            <a:extLst>
              <a:ext uri="{FF2B5EF4-FFF2-40B4-BE49-F238E27FC236}">
                <a16:creationId xmlns:a16="http://schemas.microsoft.com/office/drawing/2014/main" id="{F8716E4B-E9E9-06B0-9A2D-DB489D287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1" y="1378039"/>
            <a:ext cx="8027433" cy="238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79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Microsoft Sentinel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DC76-C15F-24DF-22E5-90DD4B8D7CC5}"/>
              </a:ext>
            </a:extLst>
          </p:cNvPr>
          <p:cNvSpPr txBox="1"/>
          <p:nvPr/>
        </p:nvSpPr>
        <p:spPr>
          <a:xfrm>
            <a:off x="-39329" y="4832556"/>
            <a:ext cx="2507226" cy="3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timw.info/1on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693AA95-1D84-8584-A29F-A6DEB4D96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315" y="913049"/>
            <a:ext cx="4013370" cy="414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6822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4864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84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Overview of Azure AD</a:t>
            </a:r>
          </a:p>
          <a:p>
            <a:r>
              <a:rPr lang="en-US" sz="2200" dirty="0"/>
              <a:t>Manage Azure AD Users, Groups, Service Principals</a:t>
            </a:r>
          </a:p>
          <a:p>
            <a:r>
              <a:rPr lang="en-US" sz="2200" dirty="0"/>
              <a:t>Azure AD MFA</a:t>
            </a:r>
          </a:p>
          <a:p>
            <a:r>
              <a:rPr lang="en-US" sz="2200" dirty="0"/>
              <a:t>Azure AD Conditional Access</a:t>
            </a:r>
          </a:p>
          <a:p>
            <a:r>
              <a:rPr lang="en-US" sz="2200" dirty="0"/>
              <a:t>Azure AD Identity Protection</a:t>
            </a:r>
          </a:p>
          <a:p>
            <a:r>
              <a:rPr lang="en-US" sz="2200" dirty="0"/>
              <a:t>Azure AD Entitlement Management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Day 1 Learning Goals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25528C-D3F5-189C-F3B3-58327C37B0A1}"/>
              </a:ext>
            </a:extLst>
          </p:cNvPr>
          <p:cNvSpPr/>
          <p:nvPr/>
        </p:nvSpPr>
        <p:spPr>
          <a:xfrm>
            <a:off x="2886525" y="4124632"/>
            <a:ext cx="3352800" cy="505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Authentication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90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timw.info/</a:t>
            </a:r>
            <a:r>
              <a:rPr lang="en-US" sz="2200" dirty="0" err="1"/>
              <a:t>inebootcamp</a:t>
            </a:r>
            <a:endParaRPr lang="en-US" sz="2200" dirty="0"/>
          </a:p>
          <a:p>
            <a:r>
              <a:rPr lang="en-US" sz="2200" dirty="0"/>
              <a:t>github.com/</a:t>
            </a:r>
            <a:r>
              <a:rPr lang="en-US" sz="2200" dirty="0" err="1"/>
              <a:t>timothywarner</a:t>
            </a:r>
            <a:r>
              <a:rPr lang="en-US" sz="2200" dirty="0"/>
              <a:t>/</a:t>
            </a:r>
            <a:r>
              <a:rPr lang="en-US" sz="2200" dirty="0" err="1"/>
              <a:t>inebootcmap</a:t>
            </a:r>
            <a:endParaRPr lang="en-US" sz="2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Materials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2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Authentication (</a:t>
            </a:r>
            <a:r>
              <a:rPr lang="en-US" sz="2200" dirty="0" err="1"/>
              <a:t>AuthN</a:t>
            </a:r>
            <a:r>
              <a:rPr lang="en-US" sz="2200" dirty="0"/>
              <a:t>)</a:t>
            </a:r>
          </a:p>
          <a:p>
            <a:r>
              <a:rPr lang="en-US" sz="2200" dirty="0"/>
              <a:t>Authorization (</a:t>
            </a:r>
            <a:r>
              <a:rPr lang="en-US" sz="2200" dirty="0" err="1"/>
              <a:t>AuthZ</a:t>
            </a:r>
            <a:r>
              <a:rPr lang="en-US" sz="2200" dirty="0"/>
              <a:t>)</a:t>
            </a:r>
          </a:p>
          <a:p>
            <a:r>
              <a:rPr lang="en-US" sz="2200" dirty="0"/>
              <a:t>Accounting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AAA Security 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21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Strong user identity</a:t>
            </a:r>
          </a:p>
          <a:p>
            <a:r>
              <a:rPr lang="en-US" sz="2200" dirty="0"/>
              <a:t>Device health verification</a:t>
            </a:r>
          </a:p>
          <a:p>
            <a:r>
              <a:rPr lang="en-US" sz="2200" dirty="0"/>
              <a:t>App health validation</a:t>
            </a:r>
          </a:p>
          <a:p>
            <a:r>
              <a:rPr lang="en-US" sz="2200" dirty="0"/>
              <a:t>Least-privilege resource access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Microsoft's "Zero Trust" Strategy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39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Cloud Adoption Framework (CAF)</a:t>
            </a:r>
          </a:p>
          <a:p>
            <a:r>
              <a:rPr lang="en-US" sz="2200" dirty="0"/>
              <a:t>Well-Architected Framework (WAF)</a:t>
            </a:r>
          </a:p>
          <a:p>
            <a:r>
              <a:rPr lang="en-US" sz="2200" dirty="0"/>
              <a:t>Azure Architecture Center (AAC)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Crucial Azure Architecture Sites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954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4630</TotalTime>
  <Words>413</Words>
  <Application>Microsoft Office PowerPoint</Application>
  <PresentationFormat>On-screen Show (16:9)</PresentationFormat>
  <Paragraphs>102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Proxima Nova Semibold</vt:lpstr>
      <vt:lpstr>Arial</vt:lpstr>
      <vt:lpstr>Montserrat</vt:lpstr>
      <vt:lpstr>Nunito Light</vt:lpstr>
      <vt:lpstr>Proxima Nova</vt:lpstr>
      <vt:lpstr>[MASTER] INE Slides</vt:lpstr>
      <vt:lpstr>Azure Infrastructure as Code Bootcamp</vt:lpstr>
      <vt:lpstr>Tim Warner</vt:lpstr>
      <vt:lpstr>Course Agenda</vt:lpstr>
      <vt:lpstr>Day 1</vt:lpstr>
      <vt:lpstr>Day 1 Learning Goals</vt:lpstr>
      <vt:lpstr>Course Materials</vt:lpstr>
      <vt:lpstr>AAA Security Model</vt:lpstr>
      <vt:lpstr>Microsoft's "Zero Trust" Strategy</vt:lpstr>
      <vt:lpstr>Crucial Azure Architecture Sites</vt:lpstr>
      <vt:lpstr>Azure AD Products</vt:lpstr>
      <vt:lpstr>Azure Identity Scenario</vt:lpstr>
      <vt:lpstr>Azure AD Conditional Access</vt:lpstr>
      <vt:lpstr>Azure AD Conditional Access</vt:lpstr>
      <vt:lpstr>Azure AD Domain Services</vt:lpstr>
      <vt:lpstr>Service Principals</vt:lpstr>
      <vt:lpstr>Azure AD Entitlement Management</vt:lpstr>
      <vt:lpstr>Demo</vt:lpstr>
      <vt:lpstr>Day 2</vt:lpstr>
      <vt:lpstr>Day 2 Learning Goals</vt:lpstr>
      <vt:lpstr>Azure AD Tenants and Subscriptions</vt:lpstr>
      <vt:lpstr>Azure Management Scopes</vt:lpstr>
      <vt:lpstr>Azure AD PIM</vt:lpstr>
      <vt:lpstr>Azure Policy &amp; Machine Configuration</vt:lpstr>
      <vt:lpstr>Content Placeholder</vt:lpstr>
      <vt:lpstr>Demo</vt:lpstr>
      <vt:lpstr>Day 3</vt:lpstr>
      <vt:lpstr>Day 3 Learning Goals</vt:lpstr>
      <vt:lpstr>Azure AD B2B Collaboration</vt:lpstr>
      <vt:lpstr>Azure AD B2C</vt:lpstr>
      <vt:lpstr>Azure AD Hybrid Identity</vt:lpstr>
      <vt:lpstr>Azure Log Analytics</vt:lpstr>
      <vt:lpstr>Microsoft Defender for Cloud</vt:lpstr>
      <vt:lpstr>Microsoft Sentinel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Warner</dc:creator>
  <cp:lastModifiedBy>Tim@timw.info</cp:lastModifiedBy>
  <cp:revision>74</cp:revision>
  <dcterms:modified xsi:type="dcterms:W3CDTF">2022-07-27T12:44:18Z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D7A7BEB3-5CC3-43CD-A321-2BC0C23CF732</vt:lpwstr>
  </property>
  <property fmtid="{D5CDD505-2E9C-101B-9397-08002B2CF9AE}" pid="3" name="ArticulatePath">
    <vt:lpwstr>01-IaC-slides</vt:lpwstr>
  </property>
</Properties>
</file>